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62" r:id="rId6"/>
    <p:sldId id="263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BB1D7-9C0A-4867-A8E6-FD7F2902CF9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12F086-3B69-4A51-B010-968E8D6EB89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B745A9C7-9437-4849-9213-130B25CDDE97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BCAFCCF8-4EFC-4574-B8A6-FC6820D29073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6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0600"/>
            <a:ext cx="7772400" cy="685800"/>
          </a:xfrm>
        </p:spPr>
        <p:txBody>
          <a:bodyPr>
            <a:noAutofit/>
          </a:bodyPr>
          <a:lstStyle/>
          <a:p>
            <a:r>
              <a:rPr lang="en-US" sz="4400" b="1" dirty="0" smtClean="0"/>
              <a:t>Basic of C Programming</a:t>
            </a:r>
            <a:endParaRPr lang="en-US" sz="4400" b="1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8153400" y="5867400"/>
            <a:ext cx="762000" cy="76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066800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b="1" dirty="0" smtClean="0">
                <a:solidFill>
                  <a:srgbClr val="002060"/>
                </a:solidFill>
              </a:rPr>
              <a:t>Basic Structure of C Programming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8600" y="1981200"/>
            <a:ext cx="56007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#include&lt;</a:t>
            </a:r>
            <a:r>
              <a:rPr lang="en-US" sz="2800" b="1" dirty="0" err="1" smtClean="0">
                <a:solidFill>
                  <a:srgbClr val="FF0000"/>
                </a:solidFill>
              </a:rPr>
              <a:t>stdio.h</a:t>
            </a:r>
            <a:r>
              <a:rPr lang="en-US" sz="2800" b="1" dirty="0" smtClean="0">
                <a:solidFill>
                  <a:srgbClr val="FF0000"/>
                </a:solidFill>
              </a:rPr>
              <a:t>&gt;	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#include&lt;</a:t>
            </a:r>
            <a:r>
              <a:rPr lang="en-US" sz="2800" b="1" dirty="0" err="1" smtClean="0">
                <a:solidFill>
                  <a:srgbClr val="FF0000"/>
                </a:solidFill>
              </a:rPr>
              <a:t>conio.h</a:t>
            </a:r>
            <a:r>
              <a:rPr lang="en-US" sz="2800" b="1" dirty="0" smtClean="0">
                <a:solidFill>
                  <a:srgbClr val="FF0000"/>
                </a:solidFill>
              </a:rPr>
              <a:t>&gt;</a:t>
            </a:r>
          </a:p>
          <a:p>
            <a:endParaRPr lang="en-US" sz="2800" b="1" dirty="0" smtClean="0">
              <a:solidFill>
                <a:srgbClr val="FF0000"/>
              </a:solidFill>
            </a:endParaRPr>
          </a:p>
          <a:p>
            <a:r>
              <a:rPr lang="en-US" sz="2800" b="1" dirty="0" smtClean="0">
                <a:solidFill>
                  <a:srgbClr val="FF0000"/>
                </a:solidFill>
              </a:rPr>
              <a:t>void main()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{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	</a:t>
            </a:r>
            <a:endParaRPr lang="en-US" sz="2800" b="1" dirty="0" smtClean="0">
              <a:solidFill>
                <a:srgbClr val="FF0000"/>
              </a:solidFill>
            </a:endParaRPr>
          </a:p>
          <a:p>
            <a:r>
              <a:rPr lang="en-US" sz="2800" b="1" dirty="0" smtClean="0">
                <a:solidFill>
                  <a:srgbClr val="FF0000"/>
                </a:solidFill>
              </a:rPr>
              <a:t>}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 rot="10800000">
            <a:off x="3886200" y="2057400"/>
            <a:ext cx="1704975" cy="9652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57850" y="1828800"/>
            <a:ext cx="33337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Standard Include Statements</a:t>
            </a:r>
            <a:endParaRPr lang="en-US" sz="2800" b="1" dirty="0"/>
          </a:p>
        </p:txBody>
      </p:sp>
      <p:sp>
        <p:nvSpPr>
          <p:cNvPr id="10" name="Notched Right Arrow 9"/>
          <p:cNvSpPr/>
          <p:nvPr/>
        </p:nvSpPr>
        <p:spPr>
          <a:xfrm rot="10800000">
            <a:off x="3857625" y="3810000"/>
            <a:ext cx="1704975" cy="9652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657850" y="4038600"/>
            <a:ext cx="3333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Main function</a:t>
            </a:r>
            <a:endParaRPr lang="en-US" sz="2800" b="1" dirty="0"/>
          </a:p>
        </p:txBody>
      </p:sp>
      <p:cxnSp>
        <p:nvCxnSpPr>
          <p:cNvPr id="14" name="Straight Arrow Connector 13"/>
          <p:cNvCxnSpPr>
            <a:stCxn id="15" idx="0"/>
          </p:cNvCxnSpPr>
          <p:nvPr/>
        </p:nvCxnSpPr>
        <p:spPr>
          <a:xfrm rot="16200000" flipV="1">
            <a:off x="2128838" y="3662362"/>
            <a:ext cx="2743200" cy="10572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362200" y="5562600"/>
            <a:ext cx="3333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Header Files</a:t>
            </a:r>
            <a:endParaRPr lang="en-US" sz="2800" b="1" dirty="0"/>
          </a:p>
        </p:txBody>
      </p:sp>
      <p:pic>
        <p:nvPicPr>
          <p:cNvPr id="17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8001000" y="5791200"/>
            <a:ext cx="838200" cy="838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73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99171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</a:rPr>
              <a:t>The Character set of ‘C’ -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28600" y="1447800"/>
            <a:ext cx="8686800" cy="5181600"/>
          </a:xfrm>
        </p:spPr>
        <p:txBody>
          <a:bodyPr>
            <a:normAutofit/>
          </a:bodyPr>
          <a:lstStyle/>
          <a:p>
            <a:endParaRPr lang="en-US" sz="2000" dirty="0" smtClean="0"/>
          </a:p>
          <a:p>
            <a:pPr algn="just"/>
            <a:r>
              <a:rPr lang="en-US" sz="2800" dirty="0" smtClean="0"/>
              <a:t>C </a:t>
            </a:r>
            <a:r>
              <a:rPr lang="en-US" sz="2800" dirty="0" smtClean="0"/>
              <a:t>language consist of some characters set, numbers and some special symbols. The character set of C consist of all the alphabets of English language. </a:t>
            </a:r>
            <a:endParaRPr lang="en-US" sz="2800" dirty="0" smtClean="0"/>
          </a:p>
          <a:p>
            <a:pPr algn="just"/>
            <a:r>
              <a:rPr lang="en-US" sz="2800" dirty="0" smtClean="0"/>
              <a:t>C </a:t>
            </a:r>
            <a:r>
              <a:rPr lang="en-US" sz="2800" dirty="0" smtClean="0"/>
              <a:t>consist of the followings – </a:t>
            </a:r>
          </a:p>
          <a:p>
            <a:pPr>
              <a:buNone/>
            </a:pPr>
            <a:endParaRPr lang="en-US" sz="2000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105932883"/>
              </p:ext>
            </p:extLst>
          </p:nvPr>
        </p:nvGraphicFramePr>
        <p:xfrm>
          <a:off x="762000" y="4572000"/>
          <a:ext cx="73914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95700"/>
                <a:gridCol w="36957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Alphabets </a:t>
                      </a:r>
                      <a:endParaRPr lang="en-US" sz="24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a to z, A to Z</a:t>
                      </a:r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Numeric</a:t>
                      </a:r>
                      <a:endParaRPr lang="en-US" sz="24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0,1 to 9</a:t>
                      </a:r>
                    </a:p>
                  </a:txBody>
                  <a:tcPr marL="68580" marR="6858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Special Symbols</a:t>
                      </a:r>
                      <a:endParaRPr lang="en-US" sz="24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{}, [], ?, +,</a:t>
                      </a:r>
                      <a:r>
                        <a:rPr lang="en-US" sz="2400" baseline="0" dirty="0" smtClean="0"/>
                        <a:t> -, *, /, %, ! etc.</a:t>
                      </a:r>
                      <a:endParaRPr lang="en-US" sz="2400" dirty="0"/>
                    </a:p>
                  </a:txBody>
                  <a:tcPr marL="68580" marR="68580"/>
                </a:tc>
              </a:tr>
            </a:tbl>
          </a:graphicData>
        </a:graphic>
      </p:graphicFrame>
      <p:pic>
        <p:nvPicPr>
          <p:cNvPr id="6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8229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25992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3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99171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</a:rPr>
              <a:t>The Character set of ‘C’ -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28600" y="1600200"/>
            <a:ext cx="8686800" cy="4800600"/>
          </a:xfrm>
        </p:spPr>
        <p:txBody>
          <a:bodyPr>
            <a:noAutofit/>
          </a:bodyPr>
          <a:lstStyle/>
          <a:p>
            <a:pPr algn="just"/>
            <a:r>
              <a:rPr lang="en-US" sz="2600" b="1" i="1" dirty="0" smtClean="0"/>
              <a:t>Token </a:t>
            </a:r>
            <a:r>
              <a:rPr lang="en-US" sz="2600" b="1" i="1" dirty="0" smtClean="0"/>
              <a:t>- </a:t>
            </a:r>
            <a:r>
              <a:rPr lang="en-US" sz="2600" dirty="0" smtClean="0"/>
              <a:t>The </a:t>
            </a:r>
            <a:r>
              <a:rPr lang="en-US" sz="2600" dirty="0" smtClean="0"/>
              <a:t>smallest </a:t>
            </a:r>
            <a:r>
              <a:rPr lang="en-US" sz="2600" dirty="0" smtClean="0"/>
              <a:t>words </a:t>
            </a:r>
            <a:r>
              <a:rPr lang="en-US" sz="2600" dirty="0" smtClean="0"/>
              <a:t>formed from the character set </a:t>
            </a:r>
            <a:r>
              <a:rPr lang="en-US" sz="2600" dirty="0" smtClean="0"/>
              <a:t>are known </a:t>
            </a:r>
            <a:r>
              <a:rPr lang="en-US" sz="2600" dirty="0" smtClean="0"/>
              <a:t>as tokens. </a:t>
            </a:r>
            <a:endParaRPr lang="en-US" sz="2600" dirty="0" smtClean="0"/>
          </a:p>
          <a:p>
            <a:pPr algn="just"/>
            <a:endParaRPr lang="en-US" sz="2600" dirty="0" smtClean="0"/>
          </a:p>
          <a:p>
            <a:pPr algn="just"/>
            <a:r>
              <a:rPr lang="en-US" sz="2600" dirty="0" smtClean="0"/>
              <a:t>The following different types of token are used in C –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600" dirty="0" smtClean="0">
                <a:solidFill>
                  <a:srgbClr val="002060"/>
                </a:solidFill>
              </a:rPr>
              <a:t>Identifiers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600" dirty="0" smtClean="0">
                <a:solidFill>
                  <a:srgbClr val="002060"/>
                </a:solidFill>
              </a:rPr>
              <a:t>Variables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600" dirty="0" smtClean="0">
                <a:solidFill>
                  <a:srgbClr val="002060"/>
                </a:solidFill>
              </a:rPr>
              <a:t>Keywords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600" dirty="0" smtClean="0">
                <a:solidFill>
                  <a:srgbClr val="002060"/>
                </a:solidFill>
              </a:rPr>
              <a:t>Constants	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600" dirty="0" smtClean="0">
                <a:solidFill>
                  <a:srgbClr val="002060"/>
                </a:solidFill>
              </a:rPr>
              <a:t>Operators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600" dirty="0" smtClean="0">
                <a:solidFill>
                  <a:srgbClr val="002060"/>
                </a:solidFill>
              </a:rPr>
              <a:t>Punctuators</a:t>
            </a:r>
          </a:p>
          <a:p>
            <a:endParaRPr lang="en-US" sz="2600" dirty="0" smtClean="0"/>
          </a:p>
          <a:p>
            <a:endParaRPr lang="en-US" sz="2600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7848600" y="5562600"/>
            <a:ext cx="1295400" cy="12954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25992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0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99171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</a:rPr>
              <a:t>Identifiers in C -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B2D4D-9A24-443E-B2EC-168B0201A84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600200"/>
            <a:ext cx="8610600" cy="4756150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IN" altLang="en-US" sz="2800" dirty="0" smtClean="0"/>
              <a:t>A 'C' program consist of two types of elements –</a:t>
            </a:r>
          </a:p>
          <a:p>
            <a:pPr marL="685800" lvl="2" algn="just">
              <a:lnSpc>
                <a:spcPct val="100000"/>
              </a:lnSpc>
              <a:spcBef>
                <a:spcPts val="0"/>
              </a:spcBef>
            </a:pPr>
            <a:r>
              <a:rPr lang="en-IN" altLang="en-US" sz="2800" i="1" dirty="0" smtClean="0">
                <a:solidFill>
                  <a:srgbClr val="002060"/>
                </a:solidFill>
              </a:rPr>
              <a:t>User Defined</a:t>
            </a:r>
          </a:p>
          <a:p>
            <a:pPr marL="685800" lvl="2" algn="just">
              <a:lnSpc>
                <a:spcPct val="100000"/>
              </a:lnSpc>
              <a:spcBef>
                <a:spcPts val="0"/>
              </a:spcBef>
            </a:pPr>
            <a:r>
              <a:rPr lang="en-IN" altLang="en-US" sz="2800" i="1" dirty="0" smtClean="0">
                <a:solidFill>
                  <a:srgbClr val="002060"/>
                </a:solidFill>
              </a:rPr>
              <a:t>System </a:t>
            </a:r>
            <a:r>
              <a:rPr lang="en-IN" altLang="en-US" sz="2800" i="1" dirty="0" smtClean="0">
                <a:solidFill>
                  <a:srgbClr val="002060"/>
                </a:solidFill>
              </a:rPr>
              <a:t>Defined</a:t>
            </a:r>
          </a:p>
          <a:p>
            <a:pPr marL="685800" lvl="2" algn="just">
              <a:lnSpc>
                <a:spcPct val="100000"/>
              </a:lnSpc>
              <a:spcBef>
                <a:spcPts val="0"/>
              </a:spcBef>
              <a:buNone/>
            </a:pPr>
            <a:endParaRPr lang="en-IN" altLang="en-US" sz="2800" dirty="0" smtClean="0"/>
          </a:p>
          <a:p>
            <a:pPr marL="228600" lvl="1" algn="just">
              <a:lnSpc>
                <a:spcPct val="100000"/>
              </a:lnSpc>
              <a:spcBef>
                <a:spcPts val="1000"/>
              </a:spcBef>
            </a:pPr>
            <a:r>
              <a:rPr lang="en-IN" altLang="en-US" sz="2800" dirty="0" smtClean="0">
                <a:solidFill>
                  <a:schemeClr val="tx1"/>
                </a:solidFill>
              </a:rPr>
              <a:t>Identifiers is nothing but a name given to these elements. </a:t>
            </a:r>
            <a:endParaRPr lang="en-IN" altLang="en-US" sz="2800" dirty="0" smtClean="0">
              <a:solidFill>
                <a:schemeClr val="tx1"/>
              </a:solidFill>
            </a:endParaRPr>
          </a:p>
          <a:p>
            <a:pPr marL="228600" lvl="1" algn="just">
              <a:lnSpc>
                <a:spcPct val="100000"/>
              </a:lnSpc>
              <a:spcBef>
                <a:spcPts val="1000"/>
              </a:spcBef>
            </a:pPr>
            <a:r>
              <a:rPr lang="en-US" altLang="en-US" sz="2800" dirty="0" smtClean="0">
                <a:solidFill>
                  <a:schemeClr val="tx1"/>
                </a:solidFill>
              </a:rPr>
              <a:t>An </a:t>
            </a:r>
            <a:r>
              <a:rPr lang="en-US" altLang="en-US" sz="2800" dirty="0" smtClean="0">
                <a:solidFill>
                  <a:schemeClr val="tx1"/>
                </a:solidFill>
              </a:rPr>
              <a:t>identifier is a word used by a programmer to name a variable , </a:t>
            </a:r>
            <a:r>
              <a:rPr lang="en-US" altLang="en-US" sz="2800" dirty="0" smtClean="0">
                <a:solidFill>
                  <a:schemeClr val="tx1"/>
                </a:solidFill>
              </a:rPr>
              <a:t>function </a:t>
            </a:r>
            <a:r>
              <a:rPr lang="en-US" altLang="en-US" sz="2800" dirty="0" smtClean="0">
                <a:solidFill>
                  <a:schemeClr val="tx1"/>
                </a:solidFill>
              </a:rPr>
              <a:t>or label.</a:t>
            </a:r>
          </a:p>
          <a:p>
            <a:pPr algn="just">
              <a:lnSpc>
                <a:spcPct val="100000"/>
              </a:lnSpc>
              <a:buNone/>
            </a:pPr>
            <a:endParaRPr lang="en-IN" altLang="en-US" sz="2800" dirty="0"/>
          </a:p>
          <a:p>
            <a:pPr>
              <a:lnSpc>
                <a:spcPct val="100000"/>
              </a:lnSpc>
            </a:pPr>
            <a:endParaRPr lang="en-US" sz="2800" dirty="0" smtClean="0"/>
          </a:p>
          <a:p>
            <a:pPr>
              <a:lnSpc>
                <a:spcPct val="100000"/>
              </a:lnSpc>
            </a:pPr>
            <a:endParaRPr lang="en-US" sz="2800" dirty="0" smtClean="0"/>
          </a:p>
          <a:p>
            <a:pPr>
              <a:lnSpc>
                <a:spcPct val="100000"/>
              </a:lnSpc>
            </a:pPr>
            <a:endParaRPr lang="en-US" sz="2800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8077200" y="5791200"/>
            <a:ext cx="1066800" cy="1066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4202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4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r>
              <a:rPr lang="en-US" sz="6000" dirty="0" smtClean="0"/>
              <a:t>Thank you…</a:t>
            </a:r>
            <a:endParaRPr lang="en-US" sz="6000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4191000" y="4495800"/>
            <a:ext cx="1143000" cy="1143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8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56</TotalTime>
  <Words>179</Words>
  <Application>Microsoft Office PowerPoint</Application>
  <PresentationFormat>On-screen Show (4:3)</PresentationFormat>
  <Paragraphs>46</Paragraphs>
  <Slides>6</Slides>
  <Notes>0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Civic</vt:lpstr>
      <vt:lpstr>Basic of C Programming</vt:lpstr>
      <vt:lpstr>Basic Structure of C Programming</vt:lpstr>
      <vt:lpstr>The Character set of ‘C’ -</vt:lpstr>
      <vt:lpstr>The Character set of ‘C’ -</vt:lpstr>
      <vt:lpstr>Identifiers in C -</vt:lpstr>
      <vt:lpstr>Slide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of C Programming</dc:title>
  <dc:creator>CK</dc:creator>
  <cp:lastModifiedBy>CK</cp:lastModifiedBy>
  <cp:revision>8</cp:revision>
  <dcterms:created xsi:type="dcterms:W3CDTF">2020-11-10T12:29:08Z</dcterms:created>
  <dcterms:modified xsi:type="dcterms:W3CDTF">2020-11-10T13:26:05Z</dcterms:modified>
</cp:coreProperties>
</file>

<file path=docProps/thumbnail.jpeg>
</file>